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9" r:id="rId2"/>
    <p:sldId id="313" r:id="rId3"/>
    <p:sldId id="302" r:id="rId4"/>
    <p:sldId id="317" r:id="rId5"/>
    <p:sldId id="277" r:id="rId6"/>
    <p:sldId id="278" r:id="rId7"/>
    <p:sldId id="304" r:id="rId8"/>
    <p:sldId id="305" r:id="rId9"/>
    <p:sldId id="307" r:id="rId10"/>
    <p:sldId id="315" r:id="rId11"/>
    <p:sldId id="283" r:id="rId12"/>
    <p:sldId id="284" r:id="rId13"/>
    <p:sldId id="310" r:id="rId14"/>
    <p:sldId id="286" r:id="rId15"/>
    <p:sldId id="287" r:id="rId16"/>
    <p:sldId id="288" r:id="rId17"/>
    <p:sldId id="308" r:id="rId18"/>
    <p:sldId id="309" r:id="rId19"/>
    <p:sldId id="301" r:id="rId20"/>
    <p:sldId id="311" r:id="rId21"/>
    <p:sldId id="291" r:id="rId22"/>
    <p:sldId id="318" r:id="rId23"/>
    <p:sldId id="281" r:id="rId24"/>
    <p:sldId id="312" r:id="rId25"/>
    <p:sldId id="316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779"/>
    <a:srgbClr val="963A76"/>
    <a:srgbClr val="000000"/>
    <a:srgbClr val="5E5E5E"/>
    <a:srgbClr val="999999"/>
    <a:srgbClr val="323232"/>
    <a:srgbClr val="646464"/>
    <a:srgbClr val="C02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3"/>
    <p:restoredTop sz="75424"/>
  </p:normalViewPr>
  <p:slideViewPr>
    <p:cSldViewPr snapToGrid="0" snapToObjects="1">
      <p:cViewPr varScale="1">
        <p:scale>
          <a:sx n="55" d="100"/>
          <a:sy n="55" d="100"/>
        </p:scale>
        <p:origin x="2080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rgbClr val="AE37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8D-AA4A-9A90-3452DAC40A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8D-AA4A-9A90-3452DAC40A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8D-AA4A-9A90-3452DAC40A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8D-AA4A-9A90-3452DAC40A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8D-AA4A-9A90-3452DAC40A6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A-4442-89DD-FF97F665C864}"/>
              </c:ext>
            </c:extLst>
          </c:dPt>
          <c:dPt>
            <c:idx val="6"/>
            <c:bubble3D val="0"/>
            <c:spPr>
              <a:solidFill>
                <a:srgbClr val="646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ECA-4442-89DD-FF97F665C864}"/>
              </c:ext>
            </c:extLst>
          </c:dPt>
          <c:dPt>
            <c:idx val="7"/>
            <c:bubble3D val="0"/>
            <c:spPr>
              <a:solidFill>
                <a:srgbClr val="3232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A-4442-89DD-FF97F665C864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ECA-4442-89DD-FF97F665C864}"/>
              </c:ext>
            </c:extLst>
          </c:dPt>
          <c:cat>
            <c:strRef>
              <c:f>Blad1!$A$2:$A$10</c:f>
              <c:strCache>
                <c:ptCount val="9"/>
                <c:pt idx="0">
                  <c:v>April</c:v>
                </c:pt>
                <c:pt idx="1">
                  <c:v>Maj</c:v>
                </c:pt>
                <c:pt idx="2">
                  <c:v>Juni</c:v>
                </c:pt>
                <c:pt idx="3">
                  <c:v>Juli</c:v>
                </c:pt>
                <c:pt idx="4">
                  <c:v>Augusti</c:v>
                </c:pt>
                <c:pt idx="5">
                  <c:v>September</c:v>
                </c:pt>
                <c:pt idx="6">
                  <c:v>Oktober</c:v>
                </c:pt>
                <c:pt idx="7">
                  <c:v>November</c:v>
                </c:pt>
                <c:pt idx="8">
                  <c:v>December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29</c:v>
                </c:pt>
                <c:pt idx="1">
                  <c:v>24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A-4442-89DD-FF97F665C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IIS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April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91</c:v>
                </c:pt>
                <c:pt idx="1">
                  <c:v>82</c:v>
                </c:pt>
                <c:pt idx="2">
                  <c:v>97</c:v>
                </c:pt>
                <c:pt idx="3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51-3C40-BB78-F3267C3253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BRS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April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76</c:v>
                </c:pt>
                <c:pt idx="1">
                  <c:v>75</c:v>
                </c:pt>
                <c:pt idx="2">
                  <c:v>69</c:v>
                </c:pt>
                <c:pt idx="3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51-3C40-BB78-F3267C3253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FIS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April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23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51-3C40-BB78-F3267C3253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EIS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April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26</c:v>
                </c:pt>
                <c:pt idx="1">
                  <c:v>30</c:v>
                </c:pt>
                <c:pt idx="2">
                  <c:v>31</c:v>
                </c:pt>
                <c:pt idx="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51-3C40-BB78-F3267C32530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TIS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April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Blad1!$F$2:$F$5</c:f>
              <c:numCache>
                <c:formatCode>General</c:formatCode>
                <c:ptCount val="4"/>
                <c:pt idx="0">
                  <c:v>65</c:v>
                </c:pt>
                <c:pt idx="1">
                  <c:v>68</c:v>
                </c:pt>
                <c:pt idx="2">
                  <c:v>67</c:v>
                </c:pt>
                <c:pt idx="3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51-3C40-BB78-F3267C325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3615824"/>
        <c:axId val="1683369632"/>
      </c:lineChart>
      <c:catAx>
        <c:axId val="1683615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3369632"/>
        <c:crosses val="autoZero"/>
        <c:auto val="1"/>
        <c:lblAlgn val="ctr"/>
        <c:lblOffset val="100"/>
        <c:noMultiLvlLbl val="0"/>
      </c:catAx>
      <c:valAx>
        <c:axId val="168336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8361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E-0B43-8ADE-9E9970FB257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E-0B43-8ADE-9E9970FB257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Juni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E-0B43-8ADE-9E9970FB257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Juli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EE-0B43-8ADE-9E9970FB257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Augusti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E-0B43-8ADE-9E9970FB257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EE-0B43-8ADE-9E9970FB257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rgbClr val="646464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Blad1!$H$2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EE-0B43-8ADE-9E9970FB257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rgbClr val="32323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Blad1!$I$2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EE-0B43-8ADE-9E9970FB2579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rgbClr val="999999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Blad1!$J$2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EE-0B43-8ADE-9E9970FB2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1172160"/>
        <c:axId val="1684343104"/>
      </c:barChart>
      <c:catAx>
        <c:axId val="1681172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4343104"/>
        <c:crosses val="autoZero"/>
        <c:auto val="1"/>
        <c:lblAlgn val="ctr"/>
        <c:lblOffset val="100"/>
        <c:noMultiLvlLbl val="0"/>
      </c:catAx>
      <c:valAx>
        <c:axId val="168434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811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72853211970027"/>
          <c:y val="0.94571142241508144"/>
          <c:w val="0.86407130411600608"/>
          <c:h val="4.1977729643762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rgbClr val="C02D1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941-A545-B699-E9BF370C95DB}"/>
              </c:ext>
            </c:extLst>
          </c:dPt>
          <c:dPt>
            <c:idx val="1"/>
            <c:bubble3D val="0"/>
            <c:spPr>
              <a:solidFill>
                <a:srgbClr val="999999">
                  <a:alpha val="1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41-A545-B699-E9BF370C95DB}"/>
              </c:ext>
            </c:extLst>
          </c:dPt>
          <c:cat>
            <c:strRef>
              <c:f>Sheet1!$B$1:$C$1</c:f>
              <c:strCache>
                <c:ptCount val="2"/>
                <c:pt idx="0">
                  <c:v>Blått</c:v>
                </c:pt>
                <c:pt idx="1">
                  <c:v>Grått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41-A545-B699-E9BF370C9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rgbClr val="C02D1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83D-2249-BFEB-923B8983FC74}"/>
              </c:ext>
            </c:extLst>
          </c:dPt>
          <c:dPt>
            <c:idx val="1"/>
            <c:bubble3D val="0"/>
            <c:spPr>
              <a:solidFill>
                <a:srgbClr val="999999">
                  <a:alpha val="14734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3D-2249-BFEB-923B8983FC74}"/>
              </c:ext>
            </c:extLst>
          </c:dPt>
          <c:cat>
            <c:strRef>
              <c:f>Sheet1!$B$1:$C$1</c:f>
              <c:strCache>
                <c:ptCount val="2"/>
                <c:pt idx="0">
                  <c:v>Blått</c:v>
                </c:pt>
                <c:pt idx="1">
                  <c:v>Grått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D-2249-BFEB-923B8983F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rgbClr val="C02D1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FE41-8E46-B72D-9D19CA6CEBA3}"/>
              </c:ext>
            </c:extLst>
          </c:dPt>
          <c:dPt>
            <c:idx val="1"/>
            <c:bubble3D val="0"/>
            <c:spPr>
              <a:solidFill>
                <a:srgbClr val="999999">
                  <a:alpha val="14734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E41-8E46-B72D-9D19CA6CEBA3}"/>
              </c:ext>
            </c:extLst>
          </c:dPt>
          <c:cat>
            <c:strRef>
              <c:f>Sheet1!$B$1:$C$1</c:f>
              <c:strCache>
                <c:ptCount val="2"/>
                <c:pt idx="0">
                  <c:v>Blått</c:v>
                </c:pt>
                <c:pt idx="1">
                  <c:v>Grått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41-8E46-B72D-9D19CA6CE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rgbClr val="C02D18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B0-9840-A7B0-C894B99E7333}"/>
              </c:ext>
            </c:extLst>
          </c:dPt>
          <c:dPt>
            <c:idx val="1"/>
            <c:bubble3D val="0"/>
            <c:spPr>
              <a:solidFill>
                <a:srgbClr val="999999">
                  <a:alpha val="14734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B0-9840-A7B0-C894B99E7333}"/>
              </c:ext>
            </c:extLst>
          </c:dPt>
          <c:cat>
            <c:strRef>
              <c:f>Sheet1!$B$1:$C$1</c:f>
              <c:strCache>
                <c:ptCount val="2"/>
                <c:pt idx="0">
                  <c:v>Blått</c:v>
                </c:pt>
                <c:pt idx="1">
                  <c:v>Grått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B0-9840-A7B0-C894B99E7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D13-994D-ABD3-34ECDFAA81B6}"/>
              </c:ext>
            </c:extLst>
          </c:dPt>
          <c:dPt>
            <c:idx val="1"/>
            <c:bubble3D val="0"/>
            <c:spPr>
              <a:solidFill>
                <a:srgbClr val="FFFFFF">
                  <a:alpha val="14734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13-994D-ABD3-34ECDFAA81B6}"/>
              </c:ext>
            </c:extLst>
          </c:dPt>
          <c:cat>
            <c:strRef>
              <c:f>Sheet1!$B$1:$C$1</c:f>
              <c:strCache>
                <c:ptCount val="2"/>
                <c:pt idx="0">
                  <c:v>Vitt</c:v>
                </c:pt>
                <c:pt idx="1">
                  <c:v>Grått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13-994D-ABD3-34ECDFAA8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A90-884E-8508-A0ECA563C790}"/>
              </c:ext>
            </c:extLst>
          </c:dPt>
          <c:dPt>
            <c:idx val="1"/>
            <c:bubble3D val="0"/>
            <c:spPr>
              <a:solidFill>
                <a:srgbClr val="FFFFFF">
                  <a:alpha val="14734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90-884E-8508-A0ECA563C790}"/>
              </c:ext>
            </c:extLst>
          </c:dPt>
          <c:cat>
            <c:strRef>
              <c:f>Sheet1!$B$1:$C$1</c:f>
              <c:strCache>
                <c:ptCount val="2"/>
                <c:pt idx="0">
                  <c:v>Vitt</c:v>
                </c:pt>
                <c:pt idx="1">
                  <c:v>Grått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90-884E-8508-A0ECA563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Område 1</c:v>
                </c:pt>
              </c:strCache>
            </c:strRef>
          </c:tx>
          <c:spPr>
            <a:solidFill>
              <a:srgbClr val="FFFFF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D76-6243-A975-CE92A957C5B3}"/>
              </c:ext>
            </c:extLst>
          </c:dPt>
          <c:dPt>
            <c:idx val="1"/>
            <c:bubble3D val="0"/>
            <c:spPr>
              <a:solidFill>
                <a:srgbClr val="FFFFFF">
                  <a:alpha val="14734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76-6243-A975-CE92A957C5B3}"/>
              </c:ext>
            </c:extLst>
          </c:dPt>
          <c:cat>
            <c:strRef>
              <c:f>Sheet1!$B$1:$C$1</c:f>
              <c:strCache>
                <c:ptCount val="2"/>
                <c:pt idx="0">
                  <c:v>Vitt</c:v>
                </c:pt>
                <c:pt idx="1">
                  <c:v>Grått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76-6243-A975-CE92A957C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B-DE4C-BFD3-1C46C8AA63A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1B-DE4C-BFD3-1C46C8AA63A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Juni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1B-DE4C-BFD3-1C46C8AA63A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Juli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1B-DE4C-BFD3-1C46C8AA63A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Augusti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1B-DE4C-BFD3-1C46C8AA63A5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646464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1B-DE4C-BFD3-1C46C8AA63A5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rgbClr val="32323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Blad1!$H$2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1B-DE4C-BFD3-1C46C8AA63A5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rgbClr val="999999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Blad1!$I$2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1B-DE4C-BFD3-1C46C8AA63A5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Blad1!$J$2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1B-DE4C-BFD3-1C46C8AA6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3360064"/>
        <c:axId val="1683351040"/>
      </c:barChart>
      <c:catAx>
        <c:axId val="168336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3351040"/>
        <c:crosses val="autoZero"/>
        <c:auto val="1"/>
        <c:lblAlgn val="ctr"/>
        <c:lblOffset val="100"/>
        <c:noMultiLvlLbl val="0"/>
      </c:catAx>
      <c:valAx>
        <c:axId val="16833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8336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A65960F-FCCE-634B-B2AB-6220093950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23CC4A3-4656-9E4E-9BC3-8A5D3404D5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EDEE-130E-E54D-B62C-23837DB58456}" type="datetimeFigureOut">
              <a:rPr lang="sv-SE" smtClean="0"/>
              <a:t>2019-03-08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D2FEA9-99C5-AE49-8847-30EB377CA8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A2EB47-D394-0C4D-9627-30B2F20025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2B5C-7E85-B344-B138-1B36A231E0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857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För att ändra </a:t>
            </a:r>
            <a:r>
              <a:rPr lang="sv-SE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bakgrundbilden</a:t>
            </a:r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Högerklicka på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bakgrunden och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Formatera bakgrund…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Fil… i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menyn som öppnas och välj bild.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392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För att ändra </a:t>
            </a:r>
            <a:r>
              <a:rPr lang="sv-SE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bakgrundbilden</a:t>
            </a:r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Högerklicka på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bakgrunden och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Formatera bakgrund…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Fil… i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menyn som öppnas och välj bild.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568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321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För att ändra statistiken: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Högerklicka på cirkeln och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Redigera data i Excel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Ny ruta visas. </a:t>
            </a: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Ändra värdet under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Blått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till procentenheten. Ändra det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Gråa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värdet så att summan blir 100 </a:t>
            </a: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 Ändra värdet i mitten av cirkeln</a:t>
            </a:r>
          </a:p>
        </p:txBody>
      </p:sp>
    </p:spTree>
    <p:extLst>
      <p:ext uri="{BB962C8B-B14F-4D97-AF65-F5344CB8AC3E}">
        <p14:creationId xmlns:p14="http://schemas.microsoft.com/office/powerpoint/2010/main" val="326763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För att ändra statistiken: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Högerklicka på en cirkel och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Redigera data i Excel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Ny ruta visas. </a:t>
            </a: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Ändra värdet under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Blått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till procentenheten. Ändra det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Gråa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värdet så att summan blir 100 </a:t>
            </a: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 Ändra värdet i mitten av cirkeln</a:t>
            </a:r>
          </a:p>
        </p:txBody>
      </p:sp>
    </p:spTree>
    <p:extLst>
      <p:ext uri="{BB962C8B-B14F-4D97-AF65-F5344CB8AC3E}">
        <p14:creationId xmlns:p14="http://schemas.microsoft.com/office/powerpoint/2010/main" val="235183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För att ändra statistiken: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Högerklicka på en cirkel och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Redigera data i Excel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Ny ruta visas. </a:t>
            </a: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Ändra värdet under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Vitt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till procentenheten. Ändra det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Gråa</a:t>
            </a:r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värdet så att summan blir 100 </a:t>
            </a: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 Ändra värdet i mitten av cirkeln</a:t>
            </a:r>
          </a:p>
          <a:p>
            <a:endParaRPr lang="sv-SE" dirty="0"/>
          </a:p>
          <a:p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För att ändra </a:t>
            </a:r>
            <a:r>
              <a:rPr lang="sv-SE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bakgrundbilden</a:t>
            </a:r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Högerklicka på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bakgrunden och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Formatera bakgrund…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Fil… i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menyn som öppnas och välj bild.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810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249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990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För att lägga till </a:t>
            </a:r>
            <a:r>
              <a:rPr lang="sv-SE" sz="2200" b="1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bakgrundbild</a:t>
            </a:r>
            <a:r>
              <a:rPr lang="sv-SE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Högerklicka på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bakgrunden och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Formatera bakgrund…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Klicka i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Bild eller strukturfyllning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menyn som öppnas.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sv-S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 Klicka på </a:t>
            </a:r>
            <a:r>
              <a:rPr lang="sv-SE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Fil… </a:t>
            </a:r>
            <a:r>
              <a:rPr lang="sv-SE" sz="220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och välj bild.</a:t>
            </a:r>
            <a:endParaRPr lang="sv-S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172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084DA5EC-01DE-6F43-9ADF-AC5CD0D429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95347" y="0"/>
            <a:ext cx="9688653" cy="13714523"/>
          </a:xfr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BA70A5FE-B405-9342-BC5B-B4A503361C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11565" y="12173165"/>
            <a:ext cx="4892182" cy="893763"/>
          </a:xfr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900">
                <a:solidFill>
                  <a:srgbClr val="999999"/>
                </a:solidFill>
              </a:defRPr>
            </a:lvl1pPr>
          </a:lstStyle>
          <a:p>
            <a:r>
              <a:rPr lang="sv-SE" dirty="0"/>
              <a:t>Malmö | 2019-01-30</a:t>
            </a:r>
          </a:p>
        </p:txBody>
      </p:sp>
      <p:sp>
        <p:nvSpPr>
          <p:cNvPr id="13" name="Bild: John Doe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sp>
        <p:nvSpPr>
          <p:cNvPr id="14" name="Försättsblad"/>
          <p:cNvSpPr txBox="1">
            <a:spLocks noGrp="1"/>
          </p:cNvSpPr>
          <p:nvPr>
            <p:ph type="body" sz="quarter" idx="16"/>
          </p:nvPr>
        </p:nvSpPr>
        <p:spPr>
          <a:xfrm>
            <a:off x="1137074" y="3210938"/>
            <a:ext cx="12366673" cy="32878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7200" b="1">
                <a:latin typeface="+mj-lt"/>
              </a:defRPr>
            </a:lvl1pPr>
          </a:lstStyle>
          <a:p>
            <a:r>
              <a:t>Försättsblad</a:t>
            </a:r>
          </a:p>
        </p:txBody>
      </p:sp>
      <p:sp>
        <p:nvSpPr>
          <p:cNvPr id="15" name="Underrubrik"/>
          <p:cNvSpPr txBox="1">
            <a:spLocks noGrp="1"/>
          </p:cNvSpPr>
          <p:nvPr>
            <p:ph type="body" sz="quarter" idx="17"/>
          </p:nvPr>
        </p:nvSpPr>
        <p:spPr>
          <a:xfrm>
            <a:off x="1641455" y="6370544"/>
            <a:ext cx="11357912" cy="1587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5E5E5E"/>
                </a:solidFill>
                <a:latin typeface="+mj-lt"/>
              </a:defRPr>
            </a:lvl1pPr>
          </a:lstStyle>
          <a:p>
            <a:r>
              <a:rPr dirty="0" err="1"/>
              <a:t>Underrubrik</a:t>
            </a:r>
            <a:endParaRPr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ACB66AD-AEE6-A24F-89E3-9BE92366A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"/>
          <p:cNvSpPr/>
          <p:nvPr/>
        </p:nvSpPr>
        <p:spPr>
          <a:xfrm>
            <a:off x="12167586" y="3683000"/>
            <a:ext cx="48827" cy="6350000"/>
          </a:xfrm>
          <a:prstGeom prst="rect">
            <a:avLst/>
          </a:prstGeom>
          <a:solidFill>
            <a:srgbClr val="C02D18"/>
          </a:solidFill>
          <a:ln w="12700">
            <a:miter lim="400000"/>
          </a:ln>
        </p:spPr>
        <p:txBody>
          <a:bodyPr lIns="177800" tIns="177800" rIns="177800" bIns="177800"/>
          <a:lstStyle/>
          <a:p>
            <a:pPr>
              <a:spcBef>
                <a:spcPts val="1000"/>
              </a:spcBef>
              <a:defRPr sz="24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Textslide"/>
          <p:cNvSpPr txBox="1">
            <a:spLocks noGrp="1"/>
          </p:cNvSpPr>
          <p:nvPr>
            <p:ph type="body" sz="quarter" idx="15"/>
          </p:nvPr>
        </p:nvSpPr>
        <p:spPr>
          <a:xfrm>
            <a:off x="1273619" y="632587"/>
            <a:ext cx="21005801" cy="2286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t>Textslide</a:t>
            </a:r>
          </a:p>
        </p:txBody>
      </p:sp>
      <p:sp>
        <p:nvSpPr>
          <p:cNvPr id="10" name="Diabildsnummer">
            <a:extLst>
              <a:ext uri="{FF2B5EF4-FFF2-40B4-BE49-F238E27FC236}">
                <a16:creationId xmlns:a16="http://schemas.microsoft.com/office/drawing/2014/main" id="{63CA0A65-0B4D-FF41-AE06-4E061CBC78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B76435E6-F17D-D246-9CA2-6888129CDE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3175" y="3683000"/>
            <a:ext cx="9756775" cy="61896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55174D-9783-CD4A-87E1-BB3C3C150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084DA5EC-01DE-6F43-9ADF-AC5CD0D429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95347" y="0"/>
            <a:ext cx="9688653" cy="13714523"/>
          </a:xfr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endParaRPr lang="sv-SE"/>
          </a:p>
        </p:txBody>
      </p:sp>
      <p:sp>
        <p:nvSpPr>
          <p:cNvPr id="25" name="Diabildsnummer">
            <a:extLst>
              <a:ext uri="{FF2B5EF4-FFF2-40B4-BE49-F238E27FC236}">
                <a16:creationId xmlns:a16="http://schemas.microsoft.com/office/drawing/2014/main" id="{9B73B362-C9CE-A84A-949F-12E78960DBD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7FFB9D7F-FB4B-2048-B80B-BBC60E69BC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4400" y="3682800"/>
            <a:ext cx="11914572" cy="6189663"/>
          </a:xfrm>
        </p:spPr>
        <p:txBody>
          <a:bodyPr>
            <a:normAutofit/>
          </a:bodyPr>
          <a:lstStyle>
            <a:lvl1pPr>
              <a:spcBef>
                <a:spcPts val="3000"/>
              </a:spcBef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1" name="Textslide">
            <a:extLst>
              <a:ext uri="{FF2B5EF4-FFF2-40B4-BE49-F238E27FC236}">
                <a16:creationId xmlns:a16="http://schemas.microsoft.com/office/drawing/2014/main" id="{BD2A5898-5325-3245-965C-082F2FEA82FB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280045" y="632587"/>
            <a:ext cx="11919886" cy="2286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sv-SE" dirty="0"/>
              <a:t>Bild + text</a:t>
            </a:r>
            <a:endParaRPr dirty="0"/>
          </a:p>
        </p:txBody>
      </p:sp>
      <p:sp>
        <p:nvSpPr>
          <p:cNvPr id="12" name="Bild: John Doe">
            <a:extLst>
              <a:ext uri="{FF2B5EF4-FFF2-40B4-BE49-F238E27FC236}">
                <a16:creationId xmlns:a16="http://schemas.microsoft.com/office/drawing/2014/main" id="{755196F5-D333-AD4A-96AC-D1E63C6CF0F0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Fotograferns</a:t>
            </a:r>
            <a:r>
              <a:rPr lang="sv-SE" dirty="0"/>
              <a:t> namn</a:t>
            </a:r>
            <a:endParaRPr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3F6F1C-0331-2943-BF32-EFA558FE5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62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"/>
          <p:cNvSpPr/>
          <p:nvPr/>
        </p:nvSpPr>
        <p:spPr>
          <a:xfrm>
            <a:off x="12167586" y="3683000"/>
            <a:ext cx="48827" cy="6350000"/>
          </a:xfrm>
          <a:prstGeom prst="rect">
            <a:avLst/>
          </a:prstGeom>
          <a:solidFill>
            <a:srgbClr val="C02D18"/>
          </a:solidFill>
          <a:ln w="12700">
            <a:miter lim="400000"/>
          </a:ln>
        </p:spPr>
        <p:txBody>
          <a:bodyPr lIns="177800" tIns="177800" rIns="177800" bIns="177800"/>
          <a:lstStyle/>
          <a:p>
            <a:pPr>
              <a:spcBef>
                <a:spcPts val="1000"/>
              </a:spcBef>
              <a:defRPr sz="24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Textslide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73619" y="632587"/>
            <a:ext cx="21005801" cy="2286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sv-SE" dirty="0"/>
              <a:t>Text + diagram</a:t>
            </a:r>
            <a:endParaRPr dirty="0"/>
          </a:p>
        </p:txBody>
      </p:sp>
      <p:sp>
        <p:nvSpPr>
          <p:cNvPr id="10" name="Diabildsnummer">
            <a:extLst>
              <a:ext uri="{FF2B5EF4-FFF2-40B4-BE49-F238E27FC236}">
                <a16:creationId xmlns:a16="http://schemas.microsoft.com/office/drawing/2014/main" id="{63CA0A65-0B4D-FF41-AE06-4E061CBC78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B76435E6-F17D-D246-9CA2-6888129CDE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3175" y="3683000"/>
            <a:ext cx="9756775" cy="61896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A8AB6170-9B98-B446-B630-5C3A2A67AA6F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3354048" y="3683000"/>
            <a:ext cx="8980489" cy="6189663"/>
          </a:xfrm>
        </p:spPr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8F14C35-3CA9-3F47-BC73-FECF2378F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4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bildsnummer">
            <a:extLst>
              <a:ext uri="{FF2B5EF4-FFF2-40B4-BE49-F238E27FC236}">
                <a16:creationId xmlns:a16="http://schemas.microsoft.com/office/drawing/2014/main" id="{63CA0A65-0B4D-FF41-AE06-4E061CBC78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A8AB6170-9B98-B446-B630-5C3A2A67AA6F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129659" y="4483536"/>
            <a:ext cx="4494927" cy="4494927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diagram 2">
            <a:extLst>
              <a:ext uri="{FF2B5EF4-FFF2-40B4-BE49-F238E27FC236}">
                <a16:creationId xmlns:a16="http://schemas.microsoft.com/office/drawing/2014/main" id="{D815F711-7129-7B48-9E99-295FFC3A2B6C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9944535" y="4483536"/>
            <a:ext cx="4494927" cy="449492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Platshållare för diagram 2">
            <a:extLst>
              <a:ext uri="{FF2B5EF4-FFF2-40B4-BE49-F238E27FC236}">
                <a16:creationId xmlns:a16="http://schemas.microsoft.com/office/drawing/2014/main" id="{D8F90C39-5441-3D4B-BD7B-381E61E5E6C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16783044" y="4483536"/>
            <a:ext cx="4494927" cy="449492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1676AF-37F1-364E-BD21-46E44780C0F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06738" y="9841736"/>
            <a:ext cx="4494212" cy="134371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5D14C219-5B2B-0544-94C9-CF1B90C000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945250" y="9841736"/>
            <a:ext cx="4494212" cy="134371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14E4489D-C0A5-F543-BBAE-88BE458793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783401" y="9841736"/>
            <a:ext cx="4494212" cy="134371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1" name="Textslide">
            <a:extLst>
              <a:ext uri="{FF2B5EF4-FFF2-40B4-BE49-F238E27FC236}">
                <a16:creationId xmlns:a16="http://schemas.microsoft.com/office/drawing/2014/main" id="{C3230B26-BCD2-C94B-B4A1-E4772A66DDEA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73619" y="632587"/>
            <a:ext cx="21005801" cy="2286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sv-SE" dirty="0"/>
              <a:t>Diagram</a:t>
            </a:r>
            <a:endParaRPr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E581465-426D-264E-8383-3B5CECD7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61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lide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73619" y="632587"/>
            <a:ext cx="21005801" cy="2286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sv-SE" dirty="0"/>
              <a:t>Diagram</a:t>
            </a:r>
            <a:endParaRPr dirty="0"/>
          </a:p>
        </p:txBody>
      </p:sp>
      <p:sp>
        <p:nvSpPr>
          <p:cNvPr id="10" name="Diabildsnummer">
            <a:extLst>
              <a:ext uri="{FF2B5EF4-FFF2-40B4-BE49-F238E27FC236}">
                <a16:creationId xmlns:a16="http://schemas.microsoft.com/office/drawing/2014/main" id="{63CA0A65-0B4D-FF41-AE06-4E061CBC78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A8AB6170-9B98-B446-B630-5C3A2A67AA6F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328738" y="3683000"/>
            <a:ext cx="21005800" cy="6189663"/>
          </a:xfrm>
        </p:spPr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7DB460D-593E-7048-B23F-A4A4639B0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559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ild"/>
          <p:cNvSpPr>
            <a:spLocks noGrp="1"/>
          </p:cNvSpPr>
          <p:nvPr>
            <p:ph type="pic" sz="quarter" idx="13"/>
          </p:nvPr>
        </p:nvSpPr>
        <p:spPr>
          <a:xfrm>
            <a:off x="16388228" y="3668779"/>
            <a:ext cx="4548997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0" name="Bild"/>
          <p:cNvSpPr>
            <a:spLocks noGrp="1"/>
          </p:cNvSpPr>
          <p:nvPr>
            <p:ph type="pic" sz="quarter" idx="14"/>
          </p:nvPr>
        </p:nvSpPr>
        <p:spPr>
          <a:xfrm>
            <a:off x="3446775" y="3668779"/>
            <a:ext cx="4548997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3" name="Bild"/>
          <p:cNvSpPr>
            <a:spLocks noGrp="1"/>
          </p:cNvSpPr>
          <p:nvPr>
            <p:ph type="pic" sz="quarter" idx="16"/>
          </p:nvPr>
        </p:nvSpPr>
        <p:spPr>
          <a:xfrm>
            <a:off x="9917502" y="3668779"/>
            <a:ext cx="4548996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4" name="Bild"/>
          <p:cNvSpPr>
            <a:spLocks noGrp="1"/>
          </p:cNvSpPr>
          <p:nvPr>
            <p:ph type="pic" sz="quarter" idx="17"/>
          </p:nvPr>
        </p:nvSpPr>
        <p:spPr>
          <a:xfrm>
            <a:off x="6682139" y="7488409"/>
            <a:ext cx="4548997" cy="25588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5" name="Bild"/>
          <p:cNvSpPr>
            <a:spLocks noGrp="1"/>
          </p:cNvSpPr>
          <p:nvPr>
            <p:ph type="pic" sz="quarter" idx="18"/>
          </p:nvPr>
        </p:nvSpPr>
        <p:spPr>
          <a:xfrm>
            <a:off x="13152864" y="7488409"/>
            <a:ext cx="4548997" cy="25588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6" name="Logotyper"/>
          <p:cNvSpPr txBox="1"/>
          <p:nvPr/>
        </p:nvSpPr>
        <p:spPr>
          <a:xfrm>
            <a:off x="1273619" y="632587"/>
            <a:ext cx="2100580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11200"/>
            </a:lvl1pPr>
          </a:lstStyle>
          <a:p>
            <a:pPr>
              <a:lnSpc>
                <a:spcPct val="100000"/>
              </a:lnSpc>
            </a:pPr>
            <a:r>
              <a:rPr sz="6000" dirty="0" err="1">
                <a:solidFill>
                  <a:srgbClr val="000000"/>
                </a:solidFill>
                <a:latin typeface="+mj-lt"/>
              </a:rPr>
              <a:t>Logotyper</a:t>
            </a:r>
            <a:endParaRPr sz="6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Diabildsnummer">
            <a:extLst>
              <a:ext uri="{FF2B5EF4-FFF2-40B4-BE49-F238E27FC236}">
                <a16:creationId xmlns:a16="http://schemas.microsoft.com/office/drawing/2014/main" id="{B0AE49DE-7230-BD4A-87C9-99BEF7B960B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07286F5-0E4C-8648-8210-71C663F74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typer -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F709164-F03A-F346-820C-84F60E3CCEB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>
              <a:alpha val="7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7800" tIns="177800" rIns="177800" bIns="177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4" name="image_placement_white.png"/>
          <p:cNvSpPr>
            <a:spLocks noGrp="1"/>
          </p:cNvSpPr>
          <p:nvPr>
            <p:ph type="pic" sz="quarter" idx="13"/>
          </p:nvPr>
        </p:nvSpPr>
        <p:spPr>
          <a:xfrm>
            <a:off x="16388227" y="3668779"/>
            <a:ext cx="4548997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5" name="image_placement_white.png"/>
          <p:cNvSpPr>
            <a:spLocks noGrp="1"/>
          </p:cNvSpPr>
          <p:nvPr>
            <p:ph type="pic" sz="quarter" idx="14"/>
          </p:nvPr>
        </p:nvSpPr>
        <p:spPr>
          <a:xfrm>
            <a:off x="3446775" y="3668779"/>
            <a:ext cx="4548997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7" name="image_placement_white.png"/>
          <p:cNvSpPr>
            <a:spLocks noGrp="1"/>
          </p:cNvSpPr>
          <p:nvPr>
            <p:ph type="pic" sz="quarter" idx="15"/>
          </p:nvPr>
        </p:nvSpPr>
        <p:spPr>
          <a:xfrm>
            <a:off x="9917501" y="3668779"/>
            <a:ext cx="4548997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8" name="image_placement_white.png"/>
          <p:cNvSpPr>
            <a:spLocks noGrp="1"/>
          </p:cNvSpPr>
          <p:nvPr>
            <p:ph type="pic" sz="quarter" idx="16"/>
          </p:nvPr>
        </p:nvSpPr>
        <p:spPr>
          <a:xfrm>
            <a:off x="6682138" y="7488409"/>
            <a:ext cx="4548997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9" name="image_placement_white.png"/>
          <p:cNvSpPr>
            <a:spLocks noGrp="1"/>
          </p:cNvSpPr>
          <p:nvPr>
            <p:ph type="pic" sz="quarter" idx="17"/>
          </p:nvPr>
        </p:nvSpPr>
        <p:spPr>
          <a:xfrm>
            <a:off x="13152865" y="7488409"/>
            <a:ext cx="4548997" cy="25588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0" name="Logotyper"/>
          <p:cNvSpPr txBox="1"/>
          <p:nvPr/>
        </p:nvSpPr>
        <p:spPr>
          <a:xfrm>
            <a:off x="1273619" y="632587"/>
            <a:ext cx="2100580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112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sz="6000" dirty="0" err="1">
                <a:latin typeface="+mj-lt"/>
              </a:rPr>
              <a:t>Logotyper</a:t>
            </a:r>
            <a:endParaRPr sz="6000" dirty="0">
              <a:latin typeface="+mj-lt"/>
            </a:endParaRPr>
          </a:p>
        </p:txBody>
      </p:sp>
      <p:sp>
        <p:nvSpPr>
          <p:cNvPr id="14" name="Diabildsnummer">
            <a:extLst>
              <a:ext uri="{FF2B5EF4-FFF2-40B4-BE49-F238E27FC236}">
                <a16:creationId xmlns:a16="http://schemas.microsoft.com/office/drawing/2014/main" id="{0F9329ED-ED89-EC45-8E0E-52851902EA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Bild: John Doe">
            <a:extLst>
              <a:ext uri="{FF2B5EF4-FFF2-40B4-BE49-F238E27FC236}">
                <a16:creationId xmlns:a16="http://schemas.microsoft.com/office/drawing/2014/main" id="{013378F5-4D51-F542-9925-573B3A3E94D9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47A48FA-025E-2D4A-AF98-9C0A902F44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26536"/>
            <a:ext cx="3175000" cy="4085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och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0CCDD52-38D7-DD40-80B4-5B71AE8EB281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>
              <a:alpha val="5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7800" tIns="177800" rIns="177800" bIns="177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Diabildsnummer">
            <a:extLst>
              <a:ext uri="{FF2B5EF4-FFF2-40B4-BE49-F238E27FC236}">
                <a16:creationId xmlns:a16="http://schemas.microsoft.com/office/drawing/2014/main" id="{C2CE168D-F6B2-FA46-9B91-720905C9AD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5131F2F-21FA-514C-A911-0F6755C163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94087" y="5068957"/>
            <a:ext cx="13795823" cy="15724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5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sv-SE" dirty="0"/>
              <a:t>Tack för att ni lyssnade!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D752FF73-F876-124B-BC0C-A2FF9A7C5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46193" y="6858000"/>
            <a:ext cx="9091613" cy="6667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fornamn.efternamn@skane.com</a:t>
            </a:r>
            <a:endParaRPr lang="sv-SE" dirty="0"/>
          </a:p>
        </p:txBody>
      </p:sp>
      <p:sp>
        <p:nvSpPr>
          <p:cNvPr id="8" name="Bild: John Doe">
            <a:extLst>
              <a:ext uri="{FF2B5EF4-FFF2-40B4-BE49-F238E27FC236}">
                <a16:creationId xmlns:a16="http://schemas.microsoft.com/office/drawing/2014/main" id="{710CA939-B7E3-6F41-8820-5C5B5CAC8E9B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4441350-1F6F-2A47-93D3-77BC82DD73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26536"/>
            <a:ext cx="3175000" cy="4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292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lad - Vi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084DA5EC-01DE-6F43-9ADF-AC5CD0D429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95347" y="0"/>
            <a:ext cx="9688653" cy="13714523"/>
          </a:xfr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Försättsblad"/>
          <p:cNvSpPr txBox="1">
            <a:spLocks noGrp="1"/>
          </p:cNvSpPr>
          <p:nvPr>
            <p:ph type="body" sz="quarter" idx="16"/>
          </p:nvPr>
        </p:nvSpPr>
        <p:spPr>
          <a:xfrm>
            <a:off x="1137074" y="3210938"/>
            <a:ext cx="12366673" cy="32878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7200" b="1">
                <a:latin typeface="+mj-lt"/>
              </a:defRPr>
            </a:lvl1pPr>
          </a:lstStyle>
          <a:p>
            <a:r>
              <a:t>Försättsblad</a:t>
            </a:r>
          </a:p>
        </p:txBody>
      </p:sp>
      <p:sp>
        <p:nvSpPr>
          <p:cNvPr id="15" name="Underrubrik"/>
          <p:cNvSpPr txBox="1">
            <a:spLocks noGrp="1"/>
          </p:cNvSpPr>
          <p:nvPr>
            <p:ph type="body" sz="quarter" idx="17"/>
          </p:nvPr>
        </p:nvSpPr>
        <p:spPr>
          <a:xfrm>
            <a:off x="1641455" y="6370544"/>
            <a:ext cx="11357912" cy="1587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 b="1">
                <a:solidFill>
                  <a:srgbClr val="5E5E5E"/>
                </a:solidFill>
                <a:latin typeface="+mj-lt"/>
              </a:defRPr>
            </a:lvl1pPr>
          </a:lstStyle>
          <a:p>
            <a:r>
              <a:t>Underrubrik</a:t>
            </a:r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863D615E-6F8F-4C4E-A989-AF2AFB0ABE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34338" y="829235"/>
            <a:ext cx="7372143" cy="5346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900">
                <a:solidFill>
                  <a:srgbClr val="999999"/>
                </a:solidFill>
              </a:defRPr>
            </a:lvl1pPr>
          </a:lstStyle>
          <a:p>
            <a:r>
              <a:rPr lang="sv-SE" dirty="0"/>
              <a:t>Malmö | 2019-01-30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554336F-2F20-3740-88CC-87996661C91D}"/>
              </a:ext>
            </a:extLst>
          </p:cNvPr>
          <p:cNvSpPr txBox="1"/>
          <p:nvPr userDrawn="1"/>
        </p:nvSpPr>
        <p:spPr>
          <a:xfrm>
            <a:off x="6840638" y="12778451"/>
            <a:ext cx="821803" cy="937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Bild: John Doe">
            <a:extLst>
              <a:ext uri="{FF2B5EF4-FFF2-40B4-BE49-F238E27FC236}">
                <a16:creationId xmlns:a16="http://schemas.microsoft.com/office/drawing/2014/main" id="{83132542-CAF3-6945-B84C-6D920B24698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1C012F-C135-9245-BBB3-47BEF14F5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09" y="12405034"/>
            <a:ext cx="3175000" cy="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880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6895FA-16DB-6346-B1FE-DDE19D5D76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41275" y="1505305"/>
            <a:ext cx="9091613" cy="2196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5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sv-SE" dirty="0"/>
              <a:t>Skåne is the </a:t>
            </a:r>
            <a:r>
              <a:rPr lang="sv-SE" dirty="0" err="1"/>
              <a:t>southernmost</a:t>
            </a:r>
            <a:r>
              <a:rPr lang="sv-SE" dirty="0"/>
              <a:t> region </a:t>
            </a:r>
            <a:r>
              <a:rPr lang="sv-SE" dirty="0" err="1"/>
              <a:t>of</a:t>
            </a:r>
            <a:r>
              <a:rPr lang="sv-SE" dirty="0"/>
              <a:t> Sweden, a country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excels</a:t>
            </a:r>
            <a:r>
              <a:rPr lang="sv-SE" dirty="0"/>
              <a:t> at… ’just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everything</a:t>
            </a:r>
            <a:r>
              <a:rPr lang="sv-SE" dirty="0"/>
              <a:t>’.</a:t>
            </a:r>
          </a:p>
        </p:txBody>
      </p:sp>
      <p:sp>
        <p:nvSpPr>
          <p:cNvPr id="86" name="Rektangel"/>
          <p:cNvSpPr/>
          <p:nvPr/>
        </p:nvSpPr>
        <p:spPr>
          <a:xfrm>
            <a:off x="1413319" y="1094167"/>
            <a:ext cx="44923" cy="3810001"/>
          </a:xfrm>
          <a:prstGeom prst="rect">
            <a:avLst/>
          </a:prstGeom>
          <a:solidFill>
            <a:srgbClr val="C02D18"/>
          </a:solidFill>
          <a:ln w="12700">
            <a:miter lim="400000"/>
          </a:ln>
        </p:spPr>
        <p:txBody>
          <a:bodyPr lIns="177800" tIns="177800" rIns="177800" bIns="177800"/>
          <a:lstStyle/>
          <a:p>
            <a:pPr>
              <a:spcBef>
                <a:spcPts val="1000"/>
              </a:spcBef>
              <a:defRPr sz="24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Diabildsnummer">
            <a:extLst>
              <a:ext uri="{FF2B5EF4-FFF2-40B4-BE49-F238E27FC236}">
                <a16:creationId xmlns:a16="http://schemas.microsoft.com/office/drawing/2014/main" id="{992F1DEE-CF30-EF48-8544-7AA5C33FAF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160ADED-2F2A-2A4C-8997-E87C14F7FD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41500" y="3778627"/>
            <a:ext cx="9091613" cy="6667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sv-SE" dirty="0"/>
              <a:t>- World </a:t>
            </a:r>
            <a:r>
              <a:rPr lang="sv-SE" dirty="0" err="1"/>
              <a:t>Economic</a:t>
            </a:r>
            <a:r>
              <a:rPr lang="sv-SE" dirty="0"/>
              <a:t> Forum 2017</a:t>
            </a:r>
          </a:p>
        </p:txBody>
      </p:sp>
      <p:sp>
        <p:nvSpPr>
          <p:cNvPr id="8" name="Bild: John Doe">
            <a:extLst>
              <a:ext uri="{FF2B5EF4-FFF2-40B4-BE49-F238E27FC236}">
                <a16:creationId xmlns:a16="http://schemas.microsoft.com/office/drawing/2014/main" id="{67E80509-9C1E-E849-AA0F-09F1D70D3787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B35F3EB-55DA-6049-9031-3B8ED643B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 - vit logoty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ktangel"/>
          <p:cNvSpPr/>
          <p:nvPr/>
        </p:nvSpPr>
        <p:spPr>
          <a:xfrm>
            <a:off x="1413319" y="1094167"/>
            <a:ext cx="44923" cy="3810001"/>
          </a:xfrm>
          <a:prstGeom prst="rect">
            <a:avLst/>
          </a:prstGeom>
          <a:solidFill>
            <a:srgbClr val="C02D18"/>
          </a:solidFill>
          <a:ln w="12700">
            <a:miter lim="400000"/>
          </a:ln>
        </p:spPr>
        <p:txBody>
          <a:bodyPr lIns="177800" tIns="177800" rIns="177800" bIns="177800"/>
          <a:lstStyle/>
          <a:p>
            <a:pPr>
              <a:spcBef>
                <a:spcPts val="1000"/>
              </a:spcBef>
              <a:defRPr sz="24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Diabildsnummer">
            <a:extLst>
              <a:ext uri="{FF2B5EF4-FFF2-40B4-BE49-F238E27FC236}">
                <a16:creationId xmlns:a16="http://schemas.microsoft.com/office/drawing/2014/main" id="{C2CE168D-F6B2-FA46-9B91-720905C9AD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5131F2F-21FA-514C-A911-0F6755C163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41275" y="1505305"/>
            <a:ext cx="9091613" cy="2196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500">
                <a:latin typeface="+mn-ea"/>
                <a:ea typeface="+mn-ea"/>
              </a:defRPr>
            </a:lvl1pPr>
          </a:lstStyle>
          <a:p>
            <a:r>
              <a:rPr lang="sv-SE" dirty="0"/>
              <a:t>Skåne is the </a:t>
            </a:r>
            <a:r>
              <a:rPr lang="sv-SE" dirty="0" err="1"/>
              <a:t>southernmost</a:t>
            </a:r>
            <a:r>
              <a:rPr lang="sv-SE" dirty="0"/>
              <a:t> region </a:t>
            </a:r>
            <a:r>
              <a:rPr lang="sv-SE" dirty="0" err="1"/>
              <a:t>of</a:t>
            </a:r>
            <a:r>
              <a:rPr lang="sv-SE" dirty="0"/>
              <a:t> Sweden, a country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excels</a:t>
            </a:r>
            <a:r>
              <a:rPr lang="sv-SE" dirty="0"/>
              <a:t> at… ’just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everything</a:t>
            </a:r>
            <a:r>
              <a:rPr lang="sv-SE" dirty="0"/>
              <a:t>’.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D752FF73-F876-124B-BC0C-A2FF9A7C5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41500" y="3778627"/>
            <a:ext cx="9091613" cy="6667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sv-SE" dirty="0"/>
              <a:t>- World </a:t>
            </a:r>
            <a:r>
              <a:rPr lang="sv-SE" dirty="0" err="1"/>
              <a:t>Economic</a:t>
            </a:r>
            <a:r>
              <a:rPr lang="sv-SE" dirty="0"/>
              <a:t> Forum 2017</a:t>
            </a:r>
          </a:p>
        </p:txBody>
      </p:sp>
      <p:sp>
        <p:nvSpPr>
          <p:cNvPr id="11" name="Bild: John Doe">
            <a:extLst>
              <a:ext uri="{FF2B5EF4-FFF2-40B4-BE49-F238E27FC236}">
                <a16:creationId xmlns:a16="http://schemas.microsoft.com/office/drawing/2014/main" id="{947BFE2D-0E06-C949-BF7D-986CC6ACEB1D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38F0508-75AF-C34C-B1D8-33F7F5E1E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26536"/>
            <a:ext cx="3175000" cy="4085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Centrer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0CCDD52-38D7-DD40-80B4-5B71AE8EB281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>
              <a:alpha val="5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7800" tIns="177800" rIns="177800" bIns="177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Diabildsnummer">
            <a:extLst>
              <a:ext uri="{FF2B5EF4-FFF2-40B4-BE49-F238E27FC236}">
                <a16:creationId xmlns:a16="http://schemas.microsoft.com/office/drawing/2014/main" id="{C2CE168D-F6B2-FA46-9B91-720905C9AD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5131F2F-21FA-514C-A911-0F6755C163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94087" y="5068957"/>
            <a:ext cx="13795823" cy="15724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5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sv-SE" dirty="0"/>
              <a:t>Skåne is the </a:t>
            </a:r>
            <a:r>
              <a:rPr lang="sv-SE" dirty="0" err="1"/>
              <a:t>southernmost</a:t>
            </a:r>
            <a:r>
              <a:rPr lang="sv-SE" dirty="0"/>
              <a:t> region </a:t>
            </a:r>
            <a:r>
              <a:rPr lang="sv-SE" dirty="0" err="1"/>
              <a:t>of</a:t>
            </a:r>
            <a:r>
              <a:rPr lang="sv-SE" dirty="0"/>
              <a:t> Sweden, a country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excels</a:t>
            </a:r>
            <a:r>
              <a:rPr lang="sv-SE" dirty="0"/>
              <a:t> at… ’just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everything</a:t>
            </a:r>
            <a:r>
              <a:rPr lang="sv-SE" dirty="0"/>
              <a:t>’.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D752FF73-F876-124B-BC0C-A2FF9A7C5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46193" y="6858000"/>
            <a:ext cx="9091613" cy="6667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- World </a:t>
            </a:r>
            <a:r>
              <a:rPr lang="sv-SE" dirty="0" err="1"/>
              <a:t>Economic</a:t>
            </a:r>
            <a:r>
              <a:rPr lang="sv-SE" dirty="0"/>
              <a:t> Forum 2017</a:t>
            </a:r>
          </a:p>
        </p:txBody>
      </p:sp>
      <p:sp>
        <p:nvSpPr>
          <p:cNvPr id="8" name="Bild: John Doe">
            <a:extLst>
              <a:ext uri="{FF2B5EF4-FFF2-40B4-BE49-F238E27FC236}">
                <a16:creationId xmlns:a16="http://schemas.microsoft.com/office/drawing/2014/main" id="{710CA939-B7E3-6F41-8820-5C5B5CAC8E9B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9ED595E-C3B7-0B4C-85AD-FD020999B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26536"/>
            <a:ext cx="3175000" cy="4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8573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0CCDD52-38D7-DD40-80B4-5B71AE8EB281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>
              <a:alpha val="52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7800" tIns="177800" rIns="177800" bIns="177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Diabildsnummer">
            <a:extLst>
              <a:ext uri="{FF2B5EF4-FFF2-40B4-BE49-F238E27FC236}">
                <a16:creationId xmlns:a16="http://schemas.microsoft.com/office/drawing/2014/main" id="{C2CE168D-F6B2-FA46-9B91-720905C9AD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Bild: John Doe">
            <a:extLst>
              <a:ext uri="{FF2B5EF4-FFF2-40B4-BE49-F238E27FC236}">
                <a16:creationId xmlns:a16="http://schemas.microsoft.com/office/drawing/2014/main" id="{61BB65E1-AFFD-7D43-BBB0-561A3DA56B13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906557" y="13146311"/>
            <a:ext cx="4262691" cy="4064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2000" i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Photo:</a:t>
            </a:r>
            <a:endParaRPr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9FD7F7-60E4-5A43-BD84-31620E6906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26536"/>
            <a:ext cx="3175000" cy="4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28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om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73619" y="5286736"/>
            <a:ext cx="21005801" cy="2286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latin typeface="+mj-lt"/>
              </a:defRPr>
            </a:lvl1pPr>
          </a:lstStyle>
          <a:p>
            <a:r>
              <a:rPr dirty="0"/>
              <a:t>Tom</a:t>
            </a:r>
          </a:p>
        </p:txBody>
      </p:sp>
      <p:sp>
        <p:nvSpPr>
          <p:cNvPr id="8" name="Diabildsnummer">
            <a:extLst>
              <a:ext uri="{FF2B5EF4-FFF2-40B4-BE49-F238E27FC236}">
                <a16:creationId xmlns:a16="http://schemas.microsoft.com/office/drawing/2014/main" id="{53DA602F-A480-B143-B832-3207ED127BF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BE85E9-D0D3-264A-8570-59DF02D97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om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73619" y="5286736"/>
            <a:ext cx="21005801" cy="2286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dirty="0"/>
              <a:t>Tom</a:t>
            </a:r>
          </a:p>
        </p:txBody>
      </p:sp>
      <p:sp>
        <p:nvSpPr>
          <p:cNvPr id="8" name="Diabildsnummer">
            <a:extLst>
              <a:ext uri="{FF2B5EF4-FFF2-40B4-BE49-F238E27FC236}">
                <a16:creationId xmlns:a16="http://schemas.microsoft.com/office/drawing/2014/main" id="{53DA602F-A480-B143-B832-3207ED127BF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C4DF99-9C69-9C48-9B66-56990D8EC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26536"/>
            <a:ext cx="3175000" cy="4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4244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7">
            <a:extLst>
              <a:ext uri="{FF2B5EF4-FFF2-40B4-BE49-F238E27FC236}">
                <a16:creationId xmlns:a16="http://schemas.microsoft.com/office/drawing/2014/main" id="{4CF6CA0A-4B66-C442-BAD2-69BB443A14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339279" y="3683000"/>
            <a:ext cx="9756775" cy="61896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B7AF3B-8011-A742-8277-7EDB6EF699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3175" y="3683000"/>
            <a:ext cx="9756775" cy="6189663"/>
          </a:xfrm>
        </p:spPr>
        <p:txBody>
          <a:bodyPr>
            <a:normAutofit/>
          </a:bodyPr>
          <a:lstStyle>
            <a:lvl1pPr>
              <a:spcBef>
                <a:spcPts val="3000"/>
              </a:spcBef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61" name="Rektangel"/>
          <p:cNvSpPr/>
          <p:nvPr/>
        </p:nvSpPr>
        <p:spPr>
          <a:xfrm>
            <a:off x="12167586" y="3683000"/>
            <a:ext cx="48827" cy="6350000"/>
          </a:xfrm>
          <a:prstGeom prst="rect">
            <a:avLst/>
          </a:prstGeom>
          <a:solidFill>
            <a:srgbClr val="C02D18"/>
          </a:solidFill>
          <a:ln w="12700">
            <a:miter lim="400000"/>
          </a:ln>
        </p:spPr>
        <p:txBody>
          <a:bodyPr lIns="177800" tIns="177800" rIns="177800" bIns="177800"/>
          <a:lstStyle/>
          <a:p>
            <a:pPr>
              <a:spcBef>
                <a:spcPts val="1000"/>
              </a:spcBef>
              <a:defRPr sz="24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Textslide"/>
          <p:cNvSpPr txBox="1">
            <a:spLocks noGrp="1"/>
          </p:cNvSpPr>
          <p:nvPr>
            <p:ph type="body" sz="quarter" idx="16"/>
          </p:nvPr>
        </p:nvSpPr>
        <p:spPr>
          <a:xfrm>
            <a:off x="1273619" y="632587"/>
            <a:ext cx="21005801" cy="22860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0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dirty="0" err="1"/>
              <a:t>Textslide</a:t>
            </a:r>
            <a:endParaRPr dirty="0"/>
          </a:p>
        </p:txBody>
      </p:sp>
      <p:sp>
        <p:nvSpPr>
          <p:cNvPr id="11" name="Diabildsnummer">
            <a:extLst>
              <a:ext uri="{FF2B5EF4-FFF2-40B4-BE49-F238E27FC236}">
                <a16:creationId xmlns:a16="http://schemas.microsoft.com/office/drawing/2014/main" id="{FAAE5BD0-8624-EC4E-AE07-6C655BE3295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ABE9F6-324A-1D40-A18A-0E6E39CC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4" y="12405034"/>
            <a:ext cx="3175000" cy="43002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 anchorCtr="0">
            <a:normAutofit/>
          </a:bodyPr>
          <a:lstStyle/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  <a:p>
            <a:pPr lvl="1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två</a:t>
            </a:r>
            <a:endParaRPr dirty="0"/>
          </a:p>
          <a:p>
            <a:pPr lvl="2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fyra</a:t>
            </a:r>
            <a:endParaRPr dirty="0"/>
          </a:p>
          <a:p>
            <a:pPr lvl="4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fem</a:t>
            </a:r>
          </a:p>
        </p:txBody>
      </p:sp>
      <p:sp>
        <p:nvSpPr>
          <p:cNvPr id="9" name="Diabildsnummer">
            <a:extLst>
              <a:ext uri="{FF2B5EF4-FFF2-40B4-BE49-F238E27FC236}">
                <a16:creationId xmlns:a16="http://schemas.microsoft.com/office/drawing/2014/main" id="{A4490840-CB21-DB42-AE6A-C247C96FDA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624400" y="0"/>
            <a:ext cx="759600" cy="759600"/>
          </a:xfrm>
          <a:prstGeom prst="rect">
            <a:avLst/>
          </a:prstGeom>
          <a:solidFill>
            <a:srgbClr val="C02D18"/>
          </a:solidFill>
        </p:spPr>
        <p:txBody>
          <a:bodyPr anchor="ctr" anchorCtr="0"/>
          <a:lstStyle>
            <a:lvl1pPr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5" r:id="rId3"/>
    <p:sldLayoutId id="2147483656" r:id="rId4"/>
    <p:sldLayoutId id="2147483663" r:id="rId5"/>
    <p:sldLayoutId id="2147483664" r:id="rId6"/>
    <p:sldLayoutId id="2147483651" r:id="rId7"/>
    <p:sldLayoutId id="2147483667" r:id="rId8"/>
    <p:sldLayoutId id="2147483653" r:id="rId9"/>
    <p:sldLayoutId id="2147483654" r:id="rId10"/>
    <p:sldLayoutId id="2147483666" r:id="rId11"/>
    <p:sldLayoutId id="2147483668" r:id="rId12"/>
    <p:sldLayoutId id="2147483670" r:id="rId13"/>
    <p:sldLayoutId id="2147483669" r:id="rId14"/>
    <p:sldLayoutId id="2147483660" r:id="rId15"/>
    <p:sldLayoutId id="2147483661" r:id="rId16"/>
    <p:sldLayoutId id="2147483671" r:id="rId17"/>
  </p:sldLayoutIdLst>
  <p:transition spd="med"/>
  <p:hf hdr="0" ftr="0" dt="0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323232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13AC0295-66C0-3342-B868-A925AFB2F56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r="30131"/>
          <a:stretch/>
        </p:blipFill>
        <p:spPr/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9E62859-5697-6047-9F04-782A56DBC4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CB6350-F44A-544D-A27D-526E7D94EA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E624E1E-ED43-234D-9CDF-8BD529C2B5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Försättsblad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23E025-308D-DD47-9F26-7EA4B77533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</a:rPr>
              <a:t>Redigera nästa </a:t>
            </a:r>
            <a:r>
              <a:rPr lang="sv-SE" dirty="0" err="1">
                <a:solidFill>
                  <a:srgbClr val="000000"/>
                </a:solidFill>
              </a:rPr>
              <a:t>slide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3D49E-8D9D-B24C-A6B8-45E4BEA4C5A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253E18F-B1DB-FC45-AD89-62F8829AA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2172B7-6D22-1543-AFE1-7A7B166A25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81E09CF-9266-B744-88CF-FA0A9C492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0EA36BA-0CE1-814E-BB4E-7C185D65B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3911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B970D56-01B2-E84F-88F2-63C01B8C6C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58E606-E09A-1B49-9A68-532FF4EE23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235494-E297-6A41-BE92-703334786B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err="1"/>
              <a:t>Textslide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58214-C552-F54D-B185-FD2BD07C3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471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94016C6-1D05-4A40-8AA4-34BA6A8C2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err="1"/>
              <a:t>Textslide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EDBC6F-0D0C-0E46-8FE0-E4D8F5A4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3A16D79-74BF-7448-9332-3D62DDA919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34953008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7B3E067-4EFC-3044-ABC3-DE0E00F2E6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Tårtdiagram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C294C6A-B423-4D4E-9933-0BC22B84C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64ABBC-FECF-A147-8A0E-37A7D8D38B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AAC471BD-4C4F-914A-BB9B-92D8807513FE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931836690"/>
              </p:ext>
            </p:extLst>
          </p:nvPr>
        </p:nvGraphicFramePr>
        <p:xfrm>
          <a:off x="13354050" y="3683000"/>
          <a:ext cx="8980488" cy="618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6393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94016C6-1D05-4A40-8AA4-34BA6A8C2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Cirkeldiagram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EDBC6F-0D0C-0E46-8FE0-E4D8F5A4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3A16D79-74BF-7448-9332-3D62DDA919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</p:txBody>
      </p:sp>
      <p:graphicFrame>
        <p:nvGraphicFramePr>
          <p:cNvPr id="6" name="2D-munkdiagram">
            <a:extLst>
              <a:ext uri="{FF2B5EF4-FFF2-40B4-BE49-F238E27FC236}">
                <a16:creationId xmlns:a16="http://schemas.microsoft.com/office/drawing/2014/main" id="{D18815CA-4E21-B144-AABF-E690FC896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785951"/>
              </p:ext>
            </p:extLst>
          </p:nvPr>
        </p:nvGraphicFramePr>
        <p:xfrm>
          <a:off x="15051651" y="3863087"/>
          <a:ext cx="5989826" cy="598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56%">
            <a:extLst>
              <a:ext uri="{FF2B5EF4-FFF2-40B4-BE49-F238E27FC236}">
                <a16:creationId xmlns:a16="http://schemas.microsoft.com/office/drawing/2014/main" id="{B4E9FF8B-BE37-434E-B040-03F2A0ACD0FE}"/>
              </a:ext>
            </a:extLst>
          </p:cNvPr>
          <p:cNvSpPr txBox="1"/>
          <p:nvPr/>
        </p:nvSpPr>
        <p:spPr>
          <a:xfrm>
            <a:off x="16782045" y="5822950"/>
            <a:ext cx="2529037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 b="0"/>
            </a:lvl1pPr>
          </a:lstStyle>
          <a:p>
            <a:r>
              <a:rPr dirty="0"/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25932672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keldiagram">
            <a:extLst>
              <a:ext uri="{FF2B5EF4-FFF2-40B4-BE49-F238E27FC236}">
                <a16:creationId xmlns:a16="http://schemas.microsoft.com/office/drawing/2014/main" id="{5E2B9FBD-D0F9-5D4F-866B-B0DDC4CA2E7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273619" y="632587"/>
            <a:ext cx="21005801" cy="2286001"/>
          </a:xfrm>
          <a:prstGeom prst="rect">
            <a:avLst/>
          </a:prstGeom>
        </p:spPr>
        <p:txBody>
          <a:bodyPr/>
          <a:lstStyle/>
          <a:p>
            <a:r>
              <a:t>Cirkeldiagram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79C0D7-BEFB-A34B-BE11-9A6B73D95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2D-munkdiagram">
            <a:extLst>
              <a:ext uri="{FF2B5EF4-FFF2-40B4-BE49-F238E27FC236}">
                <a16:creationId xmlns:a16="http://schemas.microsoft.com/office/drawing/2014/main" id="{34E693A2-B87F-934D-9371-98B799B8E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675655"/>
              </p:ext>
            </p:extLst>
          </p:nvPr>
        </p:nvGraphicFramePr>
        <p:xfrm>
          <a:off x="3106029" y="4483536"/>
          <a:ext cx="4494927" cy="449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56%">
            <a:extLst>
              <a:ext uri="{FF2B5EF4-FFF2-40B4-BE49-F238E27FC236}">
                <a16:creationId xmlns:a16="http://schemas.microsoft.com/office/drawing/2014/main" id="{31A2B6F9-A7B9-D447-92A6-57621BA8EF3A}"/>
              </a:ext>
            </a:extLst>
          </p:cNvPr>
          <p:cNvSpPr txBox="1"/>
          <p:nvPr/>
        </p:nvSpPr>
        <p:spPr>
          <a:xfrm>
            <a:off x="4308495" y="5956300"/>
            <a:ext cx="2089994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b="0"/>
            </a:lvl1pPr>
          </a:lstStyle>
          <a:p>
            <a:r>
              <a:t>56%</a:t>
            </a:r>
          </a:p>
        </p:txBody>
      </p:sp>
      <p:sp>
        <p:nvSpPr>
          <p:cNvPr id="8" name="Business Region Skåne">
            <a:extLst>
              <a:ext uri="{FF2B5EF4-FFF2-40B4-BE49-F238E27FC236}">
                <a16:creationId xmlns:a16="http://schemas.microsoft.com/office/drawing/2014/main" id="{BAF922B8-21AA-A34C-820C-BDBEE3E89361}"/>
              </a:ext>
            </a:extLst>
          </p:cNvPr>
          <p:cNvSpPr txBox="1"/>
          <p:nvPr/>
        </p:nvSpPr>
        <p:spPr>
          <a:xfrm>
            <a:off x="2950239" y="9685001"/>
            <a:ext cx="480650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Business Region Skåne</a:t>
            </a:r>
          </a:p>
        </p:txBody>
      </p:sp>
      <p:graphicFrame>
        <p:nvGraphicFramePr>
          <p:cNvPr id="9" name="2D-munkdiagram">
            <a:extLst>
              <a:ext uri="{FF2B5EF4-FFF2-40B4-BE49-F238E27FC236}">
                <a16:creationId xmlns:a16="http://schemas.microsoft.com/office/drawing/2014/main" id="{11BCEB0E-27D8-DF49-97A7-BCCA0C261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485466"/>
              </p:ext>
            </p:extLst>
          </p:nvPr>
        </p:nvGraphicFramePr>
        <p:xfrm>
          <a:off x="9944537" y="4483536"/>
          <a:ext cx="4494927" cy="449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56%">
            <a:extLst>
              <a:ext uri="{FF2B5EF4-FFF2-40B4-BE49-F238E27FC236}">
                <a16:creationId xmlns:a16="http://schemas.microsoft.com/office/drawing/2014/main" id="{9235BFD1-6A0B-5D4C-8C63-C4233FB458DF}"/>
              </a:ext>
            </a:extLst>
          </p:cNvPr>
          <p:cNvSpPr txBox="1"/>
          <p:nvPr/>
        </p:nvSpPr>
        <p:spPr>
          <a:xfrm>
            <a:off x="11147003" y="5956300"/>
            <a:ext cx="2089994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b="0"/>
            </a:lvl1pPr>
          </a:lstStyle>
          <a:p>
            <a:r>
              <a:t>56%</a:t>
            </a:r>
          </a:p>
        </p:txBody>
      </p:sp>
      <p:sp>
        <p:nvSpPr>
          <p:cNvPr id="11" name="Invest in Skåne">
            <a:extLst>
              <a:ext uri="{FF2B5EF4-FFF2-40B4-BE49-F238E27FC236}">
                <a16:creationId xmlns:a16="http://schemas.microsoft.com/office/drawing/2014/main" id="{2F30715D-8BF9-9342-AB9A-DAF5AC08BC98}"/>
              </a:ext>
            </a:extLst>
          </p:cNvPr>
          <p:cNvSpPr txBox="1"/>
          <p:nvPr/>
        </p:nvSpPr>
        <p:spPr>
          <a:xfrm>
            <a:off x="9788746" y="9996151"/>
            <a:ext cx="480650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Invest in Skåne</a:t>
            </a:r>
          </a:p>
        </p:txBody>
      </p:sp>
      <p:graphicFrame>
        <p:nvGraphicFramePr>
          <p:cNvPr id="12" name="2D-munkdiagram">
            <a:extLst>
              <a:ext uri="{FF2B5EF4-FFF2-40B4-BE49-F238E27FC236}">
                <a16:creationId xmlns:a16="http://schemas.microsoft.com/office/drawing/2014/main" id="{679219BA-10FD-F844-AB54-E70992E24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133722"/>
              </p:ext>
            </p:extLst>
          </p:nvPr>
        </p:nvGraphicFramePr>
        <p:xfrm>
          <a:off x="16783045" y="4483536"/>
          <a:ext cx="4494927" cy="449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56%">
            <a:extLst>
              <a:ext uri="{FF2B5EF4-FFF2-40B4-BE49-F238E27FC236}">
                <a16:creationId xmlns:a16="http://schemas.microsoft.com/office/drawing/2014/main" id="{594E7F9D-949E-5C49-A090-A8ED5D52803B}"/>
              </a:ext>
            </a:extLst>
          </p:cNvPr>
          <p:cNvSpPr txBox="1"/>
          <p:nvPr/>
        </p:nvSpPr>
        <p:spPr>
          <a:xfrm>
            <a:off x="17985511" y="5956300"/>
            <a:ext cx="2089994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 b="0"/>
            </a:lvl1pPr>
          </a:lstStyle>
          <a:p>
            <a:r>
              <a:t>56%</a:t>
            </a:r>
          </a:p>
        </p:txBody>
      </p:sp>
      <p:sp>
        <p:nvSpPr>
          <p:cNvPr id="14" name="Tourism in Skåne">
            <a:extLst>
              <a:ext uri="{FF2B5EF4-FFF2-40B4-BE49-F238E27FC236}">
                <a16:creationId xmlns:a16="http://schemas.microsoft.com/office/drawing/2014/main" id="{D7E6ED2A-12E0-6D4B-9EEE-58552FFFC0F2}"/>
              </a:ext>
            </a:extLst>
          </p:cNvPr>
          <p:cNvSpPr txBox="1"/>
          <p:nvPr/>
        </p:nvSpPr>
        <p:spPr>
          <a:xfrm>
            <a:off x="16627254" y="9996151"/>
            <a:ext cx="480650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Tourism in Skåne</a:t>
            </a:r>
          </a:p>
        </p:txBody>
      </p:sp>
    </p:spTree>
    <p:extLst>
      <p:ext uri="{BB962C8B-B14F-4D97-AF65-F5344CB8AC3E}">
        <p14:creationId xmlns:p14="http://schemas.microsoft.com/office/powerpoint/2010/main" val="22074588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79C0D7-BEFB-A34B-BE11-9A6B73D95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2D-munkdiagram">
            <a:extLst>
              <a:ext uri="{FF2B5EF4-FFF2-40B4-BE49-F238E27FC236}">
                <a16:creationId xmlns:a16="http://schemas.microsoft.com/office/drawing/2014/main" id="{E91D996E-5A58-D142-8802-B1E6F86E4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749538"/>
              </p:ext>
            </p:extLst>
          </p:nvPr>
        </p:nvGraphicFramePr>
        <p:xfrm>
          <a:off x="1725816" y="4782197"/>
          <a:ext cx="3705441" cy="370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56%">
            <a:extLst>
              <a:ext uri="{FF2B5EF4-FFF2-40B4-BE49-F238E27FC236}">
                <a16:creationId xmlns:a16="http://schemas.microsoft.com/office/drawing/2014/main" id="{ABD3729B-4DAE-8540-956A-5A29E5E43884}"/>
              </a:ext>
            </a:extLst>
          </p:cNvPr>
          <p:cNvSpPr txBox="1"/>
          <p:nvPr/>
        </p:nvSpPr>
        <p:spPr>
          <a:xfrm>
            <a:off x="2536117" y="5876571"/>
            <a:ext cx="2084839" cy="149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000" b="0">
                <a:solidFill>
                  <a:srgbClr val="FFFFFF"/>
                </a:solidFill>
              </a:defRPr>
            </a:lvl1pPr>
          </a:lstStyle>
          <a:p>
            <a:r>
              <a:rPr dirty="0"/>
              <a:t>56%</a:t>
            </a:r>
          </a:p>
        </p:txBody>
      </p:sp>
      <p:sp>
        <p:nvSpPr>
          <p:cNvPr id="19" name="Business Region Skåne">
            <a:extLst>
              <a:ext uri="{FF2B5EF4-FFF2-40B4-BE49-F238E27FC236}">
                <a16:creationId xmlns:a16="http://schemas.microsoft.com/office/drawing/2014/main" id="{144EF8D7-D270-7846-B1B7-B887DC9F12BE}"/>
              </a:ext>
            </a:extLst>
          </p:cNvPr>
          <p:cNvSpPr txBox="1"/>
          <p:nvPr/>
        </p:nvSpPr>
        <p:spPr>
          <a:xfrm>
            <a:off x="1175283" y="9070080"/>
            <a:ext cx="4806507" cy="138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Business Region Skåne</a:t>
            </a:r>
          </a:p>
        </p:txBody>
      </p:sp>
      <p:graphicFrame>
        <p:nvGraphicFramePr>
          <p:cNvPr id="20" name="2D-munkdiagram">
            <a:extLst>
              <a:ext uri="{FF2B5EF4-FFF2-40B4-BE49-F238E27FC236}">
                <a16:creationId xmlns:a16="http://schemas.microsoft.com/office/drawing/2014/main" id="{313B00D1-DD86-2E41-A24F-F44717D99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850599"/>
              </p:ext>
            </p:extLst>
          </p:nvPr>
        </p:nvGraphicFramePr>
        <p:xfrm>
          <a:off x="7407406" y="4782197"/>
          <a:ext cx="3705441" cy="370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56%">
            <a:extLst>
              <a:ext uri="{FF2B5EF4-FFF2-40B4-BE49-F238E27FC236}">
                <a16:creationId xmlns:a16="http://schemas.microsoft.com/office/drawing/2014/main" id="{1AEDFB26-9C82-3342-A6A2-F0DC7999DE71}"/>
              </a:ext>
            </a:extLst>
          </p:cNvPr>
          <p:cNvSpPr txBox="1"/>
          <p:nvPr/>
        </p:nvSpPr>
        <p:spPr>
          <a:xfrm>
            <a:off x="8217706" y="5876571"/>
            <a:ext cx="2084839" cy="149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000" b="0">
                <a:solidFill>
                  <a:srgbClr val="FFFFFF"/>
                </a:solidFill>
              </a:defRPr>
            </a:lvl1pPr>
          </a:lstStyle>
          <a:p>
            <a:r>
              <a:t>56%</a:t>
            </a:r>
          </a:p>
        </p:txBody>
      </p:sp>
      <p:sp>
        <p:nvSpPr>
          <p:cNvPr id="22" name="Invest in Skåne">
            <a:extLst>
              <a:ext uri="{FF2B5EF4-FFF2-40B4-BE49-F238E27FC236}">
                <a16:creationId xmlns:a16="http://schemas.microsoft.com/office/drawing/2014/main" id="{8E0FFF33-882C-9D4F-B22D-3ACA31BD6153}"/>
              </a:ext>
            </a:extLst>
          </p:cNvPr>
          <p:cNvSpPr txBox="1"/>
          <p:nvPr/>
        </p:nvSpPr>
        <p:spPr>
          <a:xfrm>
            <a:off x="6856872" y="9070080"/>
            <a:ext cx="4806508" cy="138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Invest in Skåne</a:t>
            </a:r>
          </a:p>
        </p:txBody>
      </p:sp>
      <p:graphicFrame>
        <p:nvGraphicFramePr>
          <p:cNvPr id="23" name="2D-munkdiagram">
            <a:extLst>
              <a:ext uri="{FF2B5EF4-FFF2-40B4-BE49-F238E27FC236}">
                <a16:creationId xmlns:a16="http://schemas.microsoft.com/office/drawing/2014/main" id="{56D8FC2F-9209-9841-8D5B-322E5043D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809938"/>
              </p:ext>
            </p:extLst>
          </p:nvPr>
        </p:nvGraphicFramePr>
        <p:xfrm>
          <a:off x="13088994" y="4782197"/>
          <a:ext cx="3705441" cy="370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56%">
            <a:extLst>
              <a:ext uri="{FF2B5EF4-FFF2-40B4-BE49-F238E27FC236}">
                <a16:creationId xmlns:a16="http://schemas.microsoft.com/office/drawing/2014/main" id="{27F43BC7-C81C-FD4E-88DE-DF8A24ACE01A}"/>
              </a:ext>
            </a:extLst>
          </p:cNvPr>
          <p:cNvSpPr txBox="1"/>
          <p:nvPr/>
        </p:nvSpPr>
        <p:spPr>
          <a:xfrm>
            <a:off x="13899294" y="5876571"/>
            <a:ext cx="2084839" cy="149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000" b="0">
                <a:solidFill>
                  <a:srgbClr val="FFFFFF"/>
                </a:solidFill>
              </a:defRPr>
            </a:lvl1pPr>
          </a:lstStyle>
          <a:p>
            <a:r>
              <a:t>56%</a:t>
            </a:r>
          </a:p>
        </p:txBody>
      </p:sp>
      <p:sp>
        <p:nvSpPr>
          <p:cNvPr id="25" name="Tourism in Skåne">
            <a:extLst>
              <a:ext uri="{FF2B5EF4-FFF2-40B4-BE49-F238E27FC236}">
                <a16:creationId xmlns:a16="http://schemas.microsoft.com/office/drawing/2014/main" id="{2BFF0385-E4B8-964C-BABB-B4E8CFC8A4A0}"/>
              </a:ext>
            </a:extLst>
          </p:cNvPr>
          <p:cNvSpPr txBox="1"/>
          <p:nvPr/>
        </p:nvSpPr>
        <p:spPr>
          <a:xfrm>
            <a:off x="12538461" y="9070080"/>
            <a:ext cx="4806508" cy="138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Tourism in Skåne</a:t>
            </a:r>
          </a:p>
        </p:txBody>
      </p:sp>
      <p:sp>
        <p:nvSpPr>
          <p:cNvPr id="27" name="Platshållare för text 1">
            <a:extLst>
              <a:ext uri="{FF2B5EF4-FFF2-40B4-BE49-F238E27FC236}">
                <a16:creationId xmlns:a16="http://schemas.microsoft.com/office/drawing/2014/main" id="{3F584300-C1EF-D740-A3D8-A3163AA79D1A}"/>
              </a:ext>
            </a:extLst>
          </p:cNvPr>
          <p:cNvSpPr txBox="1">
            <a:spLocks/>
          </p:cNvSpPr>
          <p:nvPr/>
        </p:nvSpPr>
        <p:spPr>
          <a:xfrm>
            <a:off x="1273619" y="626400"/>
            <a:ext cx="21005801" cy="2286001"/>
          </a:xfrm>
          <a:prstGeom prst="rect">
            <a:avLst/>
          </a:prstGeom>
        </p:spPr>
        <p:txBody>
          <a:bodyPr lIns="50400" tIns="50400" rIns="50400" bIns="50400" anchor="b"/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32323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None/>
            </a:pPr>
            <a:r>
              <a:rPr lang="sv-SE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Cirkeldiagram</a:t>
            </a:r>
          </a:p>
        </p:txBody>
      </p:sp>
    </p:spTree>
    <p:extLst>
      <p:ext uri="{BB962C8B-B14F-4D97-AF65-F5344CB8AC3E}">
        <p14:creationId xmlns:p14="http://schemas.microsoft.com/office/powerpoint/2010/main" val="12926326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0C2D3E2-92A0-DD4F-B921-70E6F5DF42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Stapeldiagram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2722F2A-FEF9-A446-9405-6069D98E5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10AA68-42A6-C946-8B0C-9D1886C22B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72945671-C248-6645-9083-FDFFE4EE48DA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1110793236"/>
              </p:ext>
            </p:extLst>
          </p:nvPr>
        </p:nvGraphicFramePr>
        <p:xfrm>
          <a:off x="13354050" y="3683000"/>
          <a:ext cx="8980488" cy="618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86468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39D8BF3-D302-3747-A39E-2F579FEFE3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Linjediagram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CC9CCE-3ACC-5449-9722-19DAC4AA7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144E44-F4A8-554A-B973-63ED648B4A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6D909E45-9FB6-5848-9B0E-EA204C913650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113233780"/>
              </p:ext>
            </p:extLst>
          </p:nvPr>
        </p:nvGraphicFramePr>
        <p:xfrm>
          <a:off x="13354050" y="3683000"/>
          <a:ext cx="8980488" cy="618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06480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8A1B96F-A770-3642-866F-367C6B3DE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Text + Diagram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D3FED37-63C8-9948-80F0-6C235E24C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8C9D2E-F351-574B-8135-7E5BED964E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  <a:p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7144C6BB-ADE3-364F-BC9C-4EADE631006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12317074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0EFAD62-F344-7343-B422-B215CD0AB9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9E62859-5697-6047-9F04-782A56DBC4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CB6350-F44A-544D-A27D-526E7D94EA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E624E1E-ED43-234D-9CDF-8BD529C2B5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23E025-308D-DD47-9F26-7EA4B77533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6331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FA6172-CE75-5347-95AD-D32573EB2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Diagram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6E15B70-C5FA-2547-B42D-32B256480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5" name="Platshållare för diagram 4">
            <a:extLst>
              <a:ext uri="{FF2B5EF4-FFF2-40B4-BE49-F238E27FC236}">
                <a16:creationId xmlns:a16="http://schemas.microsoft.com/office/drawing/2014/main" id="{CFB6B510-8FBB-E44C-8374-7D29604BE2C6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3089448478"/>
              </p:ext>
            </p:extLst>
          </p:nvPr>
        </p:nvGraphicFramePr>
        <p:xfrm>
          <a:off x="1328738" y="3683000"/>
          <a:ext cx="21005800" cy="618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577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6043D633-F70B-4645-B2D1-FE4E5489A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57C16BA-1326-1345-91F6-554600F7EF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5A5EB66-4B57-2344-A362-89E54A4653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8EBED81-07C5-F74A-B449-42F59048E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5575717-BF1F-FD45-A016-1471DFEB5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0F3AA9B1-BB90-044C-B570-C9DA786B5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360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65A41DF7-31D0-294B-AE1B-8DA236DD39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E409C79-C0F0-B044-8478-C8445BA3AF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6B82FD9-5FCA-C743-B280-4D158C98F0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33985F4-A610-3C40-BE6B-9CC444A5E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86369C1-78E4-F744-A9F0-309CEBD2D6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4D87B0-A02A-BC42-AC6B-27B5E55AC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FF3FF8-033D-984E-82C1-9FDBBB6F79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7706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D334BF9-1D83-E34C-8683-10BDA7757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0CD335-C160-5543-B5E6-80C521C1C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8367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5C7FBB7-96CB-E441-AFCD-5C66FFB98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A1C2C66-D349-F94A-8AE0-76CF86F7E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757544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63FF852-C145-084F-A31C-BE27DFB18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B56825-617A-A24F-9C07-D1E7221A5B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70E042-BAFA-7348-A89F-AA081E3C3B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251A3B-257B-4442-8DC0-3CE8DD07ED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1252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8E231FA9-6D36-5640-9064-AF734307FFA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r="30131"/>
          <a:stretch>
            <a:fillRect/>
          </a:stretch>
        </p:blipFill>
        <p:spPr>
          <a:xfrm>
            <a:off x="14695347" y="0"/>
            <a:ext cx="9688653" cy="1371452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44D987-B0CA-A14C-94C0-C61A2D6A83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Redigera nästa 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F045AD0-48BF-CD46-84B4-98C13E085B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DCA7E4-3336-164F-AF74-0BBFA3ACA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Försättsblad - alternativ</a:t>
            </a:r>
          </a:p>
        </p:txBody>
      </p:sp>
    </p:spTree>
    <p:extLst>
      <p:ext uri="{BB962C8B-B14F-4D97-AF65-F5344CB8AC3E}">
        <p14:creationId xmlns:p14="http://schemas.microsoft.com/office/powerpoint/2010/main" val="15052940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47BEE068-77A7-1B41-8E77-819FC069D5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C2C833-4315-B345-A0CA-2E7169AE5A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9AED4C-DAD4-3948-9F6D-6BA4F48F5B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04B345-DE48-E54F-9A73-1D9A727904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27EB6C4-D471-8847-A063-5DB47283A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2703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9D00EC3-C5B3-354A-9866-5B1CA7F6E4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/>
              <a:t>Skåne </a:t>
            </a:r>
            <a:r>
              <a:rPr lang="sv-SE" dirty="0">
                <a:solidFill>
                  <a:srgbClr val="000000"/>
                </a:solidFill>
              </a:rPr>
              <a:t>is</a:t>
            </a:r>
            <a:r>
              <a:rPr lang="sv-SE" dirty="0"/>
              <a:t> the </a:t>
            </a:r>
            <a:r>
              <a:rPr lang="sv-SE" dirty="0" err="1"/>
              <a:t>southernmost</a:t>
            </a:r>
            <a:r>
              <a:rPr lang="sv-SE" dirty="0"/>
              <a:t> region </a:t>
            </a:r>
            <a:r>
              <a:rPr lang="sv-SE" dirty="0" err="1"/>
              <a:t>of</a:t>
            </a:r>
            <a:r>
              <a:rPr lang="sv-SE" dirty="0"/>
              <a:t> Sweden, a country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excels</a:t>
            </a:r>
            <a:r>
              <a:rPr lang="sv-SE" dirty="0"/>
              <a:t> at… </a:t>
            </a:r>
            <a:r>
              <a:rPr lang="sv-SE" b="1" dirty="0"/>
              <a:t>’just </a:t>
            </a:r>
            <a:r>
              <a:rPr lang="sv-SE" b="1" dirty="0" err="1"/>
              <a:t>about</a:t>
            </a:r>
            <a:r>
              <a:rPr lang="sv-SE" b="1" dirty="0"/>
              <a:t> </a:t>
            </a:r>
            <a:r>
              <a:rPr lang="sv-SE" b="1" dirty="0" err="1"/>
              <a:t>everything</a:t>
            </a:r>
            <a:r>
              <a:rPr lang="sv-SE" b="1" dirty="0"/>
              <a:t>’.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1DDE820-C1F5-A143-8BEA-31F0659B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184B95-8A39-E74C-BB05-146C1FBD1B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</a:rPr>
              <a:t>- World </a:t>
            </a:r>
            <a:r>
              <a:rPr lang="sv-SE" dirty="0" err="1">
                <a:solidFill>
                  <a:srgbClr val="000000"/>
                </a:solidFill>
              </a:rPr>
              <a:t>Economic</a:t>
            </a:r>
            <a:r>
              <a:rPr lang="sv-SE" dirty="0">
                <a:solidFill>
                  <a:srgbClr val="000000"/>
                </a:solidFill>
              </a:rPr>
              <a:t> Forum 2017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23C29F-84EB-8744-B676-0E1671BB89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906557" y="13146311"/>
            <a:ext cx="4262691" cy="406401"/>
          </a:xfrm>
        </p:spPr>
        <p:txBody>
          <a:bodyPr>
            <a:normAutofit fontScale="6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3891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EB06A83-09EE-EE4F-A7FA-C32891BAF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b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sv-S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862816-6898-5F40-8B8F-4C64EFBE96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</a:rPr>
              <a:t>Skåne is the </a:t>
            </a:r>
            <a:r>
              <a:rPr lang="sv-SE" dirty="0" err="1">
                <a:solidFill>
                  <a:srgbClr val="000000"/>
                </a:solidFill>
              </a:rPr>
              <a:t>southernmost</a:t>
            </a:r>
            <a:r>
              <a:rPr lang="sv-SE" dirty="0">
                <a:solidFill>
                  <a:srgbClr val="000000"/>
                </a:solidFill>
              </a:rPr>
              <a:t> region </a:t>
            </a:r>
            <a:r>
              <a:rPr lang="sv-SE" dirty="0" err="1">
                <a:solidFill>
                  <a:srgbClr val="000000"/>
                </a:solidFill>
              </a:rPr>
              <a:t>of</a:t>
            </a:r>
            <a:r>
              <a:rPr lang="sv-SE" dirty="0">
                <a:solidFill>
                  <a:srgbClr val="000000"/>
                </a:solidFill>
              </a:rPr>
              <a:t> Sweden, a country </a:t>
            </a:r>
            <a:r>
              <a:rPr lang="sv-SE" dirty="0" err="1">
                <a:solidFill>
                  <a:srgbClr val="000000"/>
                </a:solidFill>
              </a:rPr>
              <a:t>that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year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after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year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dirty="0" err="1">
                <a:solidFill>
                  <a:srgbClr val="000000"/>
                </a:solidFill>
              </a:rPr>
              <a:t>excels</a:t>
            </a:r>
            <a:r>
              <a:rPr lang="sv-SE" dirty="0">
                <a:solidFill>
                  <a:srgbClr val="000000"/>
                </a:solidFill>
              </a:rPr>
              <a:t> at… </a:t>
            </a:r>
            <a:r>
              <a:rPr lang="sv-SE" b="1" dirty="0">
                <a:solidFill>
                  <a:srgbClr val="000000"/>
                </a:solidFill>
              </a:rPr>
              <a:t>’just </a:t>
            </a:r>
            <a:r>
              <a:rPr lang="sv-SE" b="1" dirty="0" err="1">
                <a:solidFill>
                  <a:srgbClr val="000000"/>
                </a:solidFill>
              </a:rPr>
              <a:t>about</a:t>
            </a:r>
            <a:r>
              <a:rPr lang="sv-SE" b="1" dirty="0">
                <a:solidFill>
                  <a:srgbClr val="000000"/>
                </a:solidFill>
              </a:rPr>
              <a:t> </a:t>
            </a:r>
            <a:r>
              <a:rPr lang="sv-SE" b="1" dirty="0" err="1">
                <a:solidFill>
                  <a:srgbClr val="000000"/>
                </a:solidFill>
              </a:rPr>
              <a:t>everything</a:t>
            </a:r>
            <a:r>
              <a:rPr lang="sv-SE" b="1" dirty="0">
                <a:solidFill>
                  <a:srgbClr val="000000"/>
                </a:solidFill>
              </a:rPr>
              <a:t>’.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C4E4D3-B461-944A-A53B-0E39D04A57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</a:rPr>
              <a:t>- World </a:t>
            </a:r>
            <a:r>
              <a:rPr lang="sv-SE" dirty="0" err="1">
                <a:solidFill>
                  <a:srgbClr val="000000"/>
                </a:solidFill>
              </a:rPr>
              <a:t>Economic</a:t>
            </a:r>
            <a:r>
              <a:rPr lang="sv-SE" dirty="0">
                <a:solidFill>
                  <a:srgbClr val="000000"/>
                </a:solidFill>
              </a:rPr>
              <a:t> Forum 2017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35A8195-3CD9-964D-8CDE-9CFFE1455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3341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2694040-C478-AF49-A63E-D47072F72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758F95-15F0-5545-AB82-EC6B39DF21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/>
              <a:t>Skåne is the </a:t>
            </a:r>
            <a:r>
              <a:rPr lang="sv-SE" dirty="0" err="1"/>
              <a:t>southernmost</a:t>
            </a:r>
            <a:r>
              <a:rPr lang="sv-SE" dirty="0"/>
              <a:t> region </a:t>
            </a:r>
            <a:r>
              <a:rPr lang="sv-SE" dirty="0" err="1"/>
              <a:t>of</a:t>
            </a:r>
            <a:r>
              <a:rPr lang="sv-SE" dirty="0"/>
              <a:t> Sweden, a </a:t>
            </a:r>
            <a:r>
              <a:rPr lang="sv-SE" dirty="0" err="1"/>
              <a:t>county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excels</a:t>
            </a:r>
            <a:r>
              <a:rPr lang="sv-SE" dirty="0"/>
              <a:t> at… </a:t>
            </a:r>
            <a:r>
              <a:rPr lang="sv-SE" b="1" dirty="0"/>
              <a:t>’just </a:t>
            </a:r>
            <a:r>
              <a:rPr lang="sv-SE" b="1" dirty="0" err="1"/>
              <a:t>about</a:t>
            </a:r>
            <a:r>
              <a:rPr lang="sv-SE" b="1" dirty="0"/>
              <a:t> </a:t>
            </a:r>
            <a:r>
              <a:rPr lang="sv-SE" b="1" dirty="0" err="1"/>
              <a:t>everything</a:t>
            </a:r>
            <a:r>
              <a:rPr lang="sv-SE" b="1" dirty="0"/>
              <a:t>’.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9FE14-706D-6D44-B073-E484EBA7EF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sv-SE" dirty="0"/>
              <a:t>- World </a:t>
            </a:r>
            <a:r>
              <a:rPr lang="sv-SE" dirty="0" err="1"/>
              <a:t>Economic</a:t>
            </a:r>
            <a:r>
              <a:rPr lang="sv-SE" dirty="0"/>
              <a:t> Forum 2017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D6962F5-AC7C-C748-879F-53C491EFD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0531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22D1B40-BA71-3A41-B41C-C92887010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486868-A0AE-A640-AB5D-D9B82DF3F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0758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588E692-EA9F-F14B-A266-8BEC5A3C20D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r="30131"/>
          <a:stretch>
            <a:fillRect/>
          </a:stretch>
        </p:blipFill>
        <p:spPr/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253E18F-B1DB-FC45-AD89-62F8829AA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2172B7-6D22-1543-AFE1-7A7B166A25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Punktlista 1</a:t>
            </a:r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dela </a:t>
            </a:r>
            <a:r>
              <a:rPr lang="sv-SE" dirty="0" err="1"/>
              <a:t>dienticum</a:t>
            </a:r>
            <a:r>
              <a:rPr lang="sv-SE" dirty="0"/>
              <a:t> </a:t>
            </a:r>
            <a:r>
              <a:rPr lang="sv-SE" dirty="0" err="1"/>
              <a:t>limus</a:t>
            </a:r>
            <a:endParaRPr lang="sv-SE" dirty="0"/>
          </a:p>
          <a:p>
            <a:r>
              <a:rPr lang="sv-SE" dirty="0" err="1"/>
              <a:t>Etiam</a:t>
            </a:r>
            <a:r>
              <a:rPr lang="sv-SE" dirty="0"/>
              <a:t> at </a:t>
            </a:r>
            <a:r>
              <a:rPr lang="sv-SE" dirty="0" err="1"/>
              <a:t>nunc</a:t>
            </a:r>
            <a:r>
              <a:rPr lang="sv-SE" dirty="0"/>
              <a:t> id </a:t>
            </a:r>
            <a:r>
              <a:rPr lang="sv-SE" dirty="0" err="1"/>
              <a:t>quam</a:t>
            </a:r>
            <a:r>
              <a:rPr lang="sv-SE" dirty="0"/>
              <a:t> </a:t>
            </a:r>
            <a:r>
              <a:rPr lang="sv-SE" dirty="0" err="1"/>
              <a:t>vestibulum</a:t>
            </a:r>
            <a:r>
              <a:rPr lang="sv-SE" dirty="0"/>
              <a:t> </a:t>
            </a:r>
            <a:r>
              <a:rPr lang="sv-SE" dirty="0" err="1"/>
              <a:t>finibus</a:t>
            </a:r>
            <a:r>
              <a:rPr lang="sv-SE" dirty="0"/>
              <a:t> id sed massa. Sed </a:t>
            </a:r>
            <a:r>
              <a:rPr lang="sv-SE" dirty="0" err="1"/>
              <a:t>venenatis</a:t>
            </a:r>
            <a:r>
              <a:rPr lang="sv-SE" dirty="0"/>
              <a:t> in mi </a:t>
            </a:r>
            <a:r>
              <a:rPr lang="sv-SE" dirty="0" err="1"/>
              <a:t>vulputate</a:t>
            </a:r>
            <a:r>
              <a:rPr lang="sv-SE" dirty="0"/>
              <a:t> </a:t>
            </a:r>
            <a:r>
              <a:rPr lang="sv-SE" dirty="0" err="1"/>
              <a:t>elementum</a:t>
            </a:r>
            <a:r>
              <a:rPr lang="sv-SE" dirty="0"/>
              <a:t>. </a:t>
            </a:r>
          </a:p>
          <a:p>
            <a:r>
              <a:rPr lang="sv-SE" dirty="0"/>
              <a:t>Punkt 4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81E09CF-9266-B744-88CF-FA0A9C492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Bild + text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0EA36BA-0CE1-814E-BB4E-7C185D65B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9337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BRS  1">
      <a:dk1>
        <a:srgbClr val="323232"/>
      </a:dk1>
      <a:lt1>
        <a:srgbClr val="FFFFFF"/>
      </a:lt1>
      <a:dk2>
        <a:srgbClr val="5E5E5E"/>
      </a:dk2>
      <a:lt2>
        <a:srgbClr val="51A3C9"/>
      </a:lt2>
      <a:accent1>
        <a:srgbClr val="903C7E"/>
      </a:accent1>
      <a:accent2>
        <a:srgbClr val="617493"/>
      </a:accent2>
      <a:accent3>
        <a:srgbClr val="E9D3AE"/>
      </a:accent3>
      <a:accent4>
        <a:srgbClr val="FF9140"/>
      </a:accent4>
      <a:accent5>
        <a:srgbClr val="8FB365"/>
      </a:accent5>
      <a:accent6>
        <a:srgbClr val="C02C18"/>
      </a:accent6>
      <a:hlink>
        <a:srgbClr val="646464"/>
      </a:hlink>
      <a:folHlink>
        <a:srgbClr val="C02D18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2D18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77800" tIns="177800" rIns="177800" bIns="177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32323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2D18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77800" tIns="177800" rIns="177800" bIns="177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32323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596</Words>
  <Application>Microsoft Macintosh PowerPoint</Application>
  <PresentationFormat>Anpassad</PresentationFormat>
  <Paragraphs>117</Paragraphs>
  <Slides>25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8" baseType="lpstr">
      <vt:lpstr>Calibri</vt:lpstr>
      <vt:lpstr>Helvetica Neue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Frederik Jedlid</cp:lastModifiedBy>
  <cp:revision>273</cp:revision>
  <dcterms:modified xsi:type="dcterms:W3CDTF">2019-03-08T08:04:28Z</dcterms:modified>
</cp:coreProperties>
</file>